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6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525" r:id="rId9"/>
    <p:sldId id="262" r:id="rId10"/>
    <p:sldId id="372" r:id="rId11"/>
    <p:sldId id="427" r:id="rId12"/>
    <p:sldId id="504" r:id="rId13"/>
    <p:sldId id="445" r:id="rId14"/>
    <p:sldId id="444" r:id="rId15"/>
    <p:sldId id="263" r:id="rId16"/>
    <p:sldId id="264" r:id="rId17"/>
    <p:sldId id="301" r:id="rId18"/>
    <p:sldId id="265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3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B0CEA9E6-732E-486D-83E7-AFA4F64AB82E}"/>
    <pc:docChg chg="custSel modSld">
      <pc:chgData name="FERNANDEZ QUEZADA, DAVID" userId="da407fc3-c096-473e-aadd-5068028b2892" providerId="ADAL" clId="{B0CEA9E6-732E-486D-83E7-AFA4F64AB82E}" dt="2025-11-12T15:26:11.778" v="0" actId="478"/>
      <pc:docMkLst>
        <pc:docMk/>
      </pc:docMkLst>
      <pc:sldChg chg="delSp mod delAnim">
        <pc:chgData name="FERNANDEZ QUEZADA, DAVID" userId="da407fc3-c096-473e-aadd-5068028b2892" providerId="ADAL" clId="{B0CEA9E6-732E-486D-83E7-AFA4F64AB82E}" dt="2025-11-12T15:26:11.778" v="0" actId="478"/>
        <pc:sldMkLst>
          <pc:docMk/>
          <pc:sldMk cId="2625817203" sldId="301"/>
        </pc:sldMkLst>
        <pc:picChg chg="del">
          <ac:chgData name="FERNANDEZ QUEZADA, DAVID" userId="da407fc3-c096-473e-aadd-5068028b2892" providerId="ADAL" clId="{B0CEA9E6-732E-486D-83E7-AFA4F64AB82E}" dt="2025-11-12T15:26:11.778" v="0" actId="478"/>
          <ac:picMkLst>
            <pc:docMk/>
            <pc:sldMk cId="2625817203" sldId="301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E598B-A234-40BA-9DC7-E930267F9F80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D1AF6-7558-492F-9143-54E570EC98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088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9BA2C-B066-5A9D-9BE8-B9AE76B8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00EDC4-0F38-5BD2-7D27-95D4F1887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00F22F-21B8-1550-81C7-DAB16F298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F45641-16AC-5C08-BCED-52CE683E6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67CC-0ED7-4FA8-A840-57265A23F823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BFDB6-7CAD-40C1-AD28-C1FCF5D32E8A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4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Fueron incluidas solo neuronas cuyo soma se encontró en las regiones de interés y aparecían completamente teñidas. </a:t>
            </a:r>
          </a:p>
          <a:p>
            <a:pPr algn="ctr"/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utilizaron ambos hemisferios en todos los grupos.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67CC-0ED7-4FA8-A840-57265A23F823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60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BFDB6-7CAD-40C1-AD28-C1FCF5D32E8A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82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835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58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9847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1955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72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946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33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39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9087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294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797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C7BC7-79A6-4DA3-BF47-26D0FC6E9E0F}" type="datetimeFigureOut">
              <a:rPr lang="es-MX" smtClean="0"/>
              <a:pPr/>
              <a:t>12/11/2025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C7620-CA63-460F-8F3D-961DEFC79CC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45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emf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DFB96230-0E9D-9339-9AA1-0C583AEB7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8" b="1240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26FAB7-AB27-E0AE-3EE8-739729BA2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815" y="2330578"/>
            <a:ext cx="2515263" cy="2946277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dirty="0"/>
              <a:t>I. Instrumentos y procedimientos psicofisiológicos útiles en el estudio de la conducta, la cognición y la emoción</a:t>
            </a:r>
            <a:endParaRPr lang="es-MX" sz="3600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F7AFB-8236-812E-CF95-DE16AFF0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43AF49E-4E60-1054-38DD-2D9C980E889C}"/>
              </a:ext>
            </a:extLst>
          </p:cNvPr>
          <p:cNvSpPr/>
          <p:nvPr/>
        </p:nvSpPr>
        <p:spPr>
          <a:xfrm>
            <a:off x="0" y="-51432"/>
            <a:ext cx="1219200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Materiales y métodos: Cuantificación</a:t>
            </a:r>
          </a:p>
        </p:txBody>
      </p:sp>
      <p:pic>
        <p:nvPicPr>
          <p:cNvPr id="10242" name="Picture 2" descr="Resultado de imagen para ImageJ">
            <a:extLst>
              <a:ext uri="{FF2B5EF4-FFF2-40B4-BE49-F238E27FC236}">
                <a16:creationId xmlns:a16="http://schemas.microsoft.com/office/drawing/2014/main" id="{8EE9334A-8F8C-77A1-269A-83CA9D62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" y="944427"/>
            <a:ext cx="4011888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25AD38-BA39-10D5-16B6-7073FDDE30F6}"/>
              </a:ext>
            </a:extLst>
          </p:cNvPr>
          <p:cNvSpPr txBox="1"/>
          <p:nvPr/>
        </p:nvSpPr>
        <p:spPr>
          <a:xfrm>
            <a:off x="104702" y="2583077"/>
            <a:ext cx="540074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Microscopio invertido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Leica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DMi8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fotografía representó un campo microscópico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X (0.864 µm/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px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Tejidos coronales 40 µm/Grupo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bregma +2.20 a -3.30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[60 X 5 grupos X 2 hemisferios]=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≈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600 Fotos por región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[600 X 20 regiones cerebrales]=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≈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12,000 Fotos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7728D88-0E84-B512-5915-A040C46363B1}"/>
              </a:ext>
            </a:extLst>
          </p:cNvPr>
          <p:cNvSpPr/>
          <p:nvPr/>
        </p:nvSpPr>
        <p:spPr>
          <a:xfrm>
            <a:off x="743736" y="1946438"/>
            <a:ext cx="3870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1.46 software (National Institutes of Health, Bethesda, MD, USA)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369199-32D6-B87D-78C4-1A9175F68899}"/>
              </a:ext>
            </a:extLst>
          </p:cNvPr>
          <p:cNvSpPr/>
          <p:nvPr/>
        </p:nvSpPr>
        <p:spPr>
          <a:xfrm>
            <a:off x="119240" y="6482492"/>
            <a:ext cx="1825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+mn-ea"/>
                <a:cs typeface="+mn-cs"/>
              </a:rPr>
              <a:t>(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+mn-ea"/>
                <a:cs typeface="+mn-cs"/>
              </a:rPr>
              <a:t>Hyun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+mn-ea"/>
                <a:cs typeface="+mn-cs"/>
              </a:rPr>
              <a:t>-Jin, </a:t>
            </a: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+mn-ea"/>
                <a:cs typeface="+mn-cs"/>
              </a:rPr>
              <a:t>et al., 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+mn-ea"/>
                <a:cs typeface="+mn-cs"/>
              </a:rPr>
              <a:t>2016)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4DEAFB-DBFC-3974-7241-B77BD342EDF6}"/>
              </a:ext>
            </a:extLst>
          </p:cNvPr>
          <p:cNvPicPr/>
          <p:nvPr/>
        </p:nvPicPr>
        <p:blipFill rotWithShape="1">
          <a:blip r:embed="rId3"/>
          <a:srcRect l="18120" r="19993" b="6140"/>
          <a:stretch/>
        </p:blipFill>
        <p:spPr bwMode="auto">
          <a:xfrm>
            <a:off x="5386570" y="619346"/>
            <a:ext cx="6805430" cy="57888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BE20B8-0BA9-951D-C3D2-1E92DD688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1" t="6735" b="14895"/>
          <a:stretch/>
        </p:blipFill>
        <p:spPr>
          <a:xfrm>
            <a:off x="3550946" y="3903151"/>
            <a:ext cx="1711474" cy="1060476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5AFC55B-A1DC-DFAC-9401-610C4102A712}"/>
              </a:ext>
            </a:extLst>
          </p:cNvPr>
          <p:cNvCxnSpPr/>
          <p:nvPr/>
        </p:nvCxnSpPr>
        <p:spPr>
          <a:xfrm>
            <a:off x="3716323" y="3886373"/>
            <a:ext cx="0" cy="106047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455BF59-99BD-CA15-7395-87640079EF64}"/>
              </a:ext>
            </a:extLst>
          </p:cNvPr>
          <p:cNvCxnSpPr/>
          <p:nvPr/>
        </p:nvCxnSpPr>
        <p:spPr>
          <a:xfrm>
            <a:off x="4616010" y="3886373"/>
            <a:ext cx="0" cy="106047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0CCBC64-8AEE-D80B-2882-45BC49DE55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9410" y="3886373"/>
            <a:ext cx="853514" cy="10607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AB58ADF-DF1B-0E75-AB0E-A548957AB096}"/>
              </a:ext>
            </a:extLst>
          </p:cNvPr>
          <p:cNvSpPr/>
          <p:nvPr/>
        </p:nvSpPr>
        <p:spPr>
          <a:xfrm>
            <a:off x="5386570" y="6433277"/>
            <a:ext cx="680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Microfotografía representativa (c-Fos+). 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Secciones coronales representativa del núcleo caudado (CPu). 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Microscopía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óptica, </a:t>
            </a:r>
            <a:r>
              <a:rPr kumimoji="0" lang="es-MX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inmunotinción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revelada con </a:t>
            </a:r>
            <a:r>
              <a:rPr kumimoji="0" lang="es-MX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DAB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Magnificación 10X (0.44 </a:t>
            </a:r>
            <a:r>
              <a:rPr kumimoji="0" lang="es-MX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px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/1 µm) la barra indica 100 µm.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3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99DA40A0-06CF-497D-9254-D15FCC0C88B7}"/>
              </a:ext>
            </a:extLst>
          </p:cNvPr>
          <p:cNvSpPr/>
          <p:nvPr/>
        </p:nvSpPr>
        <p:spPr>
          <a:xfrm>
            <a:off x="7520298" y="4435264"/>
            <a:ext cx="4554909" cy="1561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99581E9-18DB-4176-A376-B6E28E6D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9" y="4177543"/>
            <a:ext cx="1518036" cy="1926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BCC00D9-615E-4C70-A9C0-90052885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188" y="4177542"/>
            <a:ext cx="1725318" cy="1926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3B1B29A-095F-4947-B24B-18A1CB528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995" t="1586" r="4050" b="69123"/>
          <a:stretch/>
        </p:blipFill>
        <p:spPr>
          <a:xfrm>
            <a:off x="3691868" y="4182508"/>
            <a:ext cx="1824770" cy="1921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911122B-EE08-4FB0-A58A-44CFAE5DCA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08" t="34006" r="37041" b="36636"/>
          <a:stretch/>
        </p:blipFill>
        <p:spPr>
          <a:xfrm>
            <a:off x="5639000" y="4196146"/>
            <a:ext cx="1725318" cy="1921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Imagen 41" descr="Imagen que contiene reloj&#10;&#10;Descripción generada automáticamente">
            <a:extLst>
              <a:ext uri="{FF2B5EF4-FFF2-40B4-BE49-F238E27FC236}">
                <a16:creationId xmlns:a16="http://schemas.microsoft.com/office/drawing/2014/main" id="{213F84D1-4EDB-4C97-805E-415E9D4E5A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6"/>
          <a:stretch>
            <a:fillRect/>
          </a:stretch>
        </p:blipFill>
        <p:spPr>
          <a:xfrm>
            <a:off x="1877483" y="763124"/>
            <a:ext cx="7605823" cy="2904752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2B70A0D4-407A-4C70-965D-FA660CA07FB0}"/>
              </a:ext>
            </a:extLst>
          </p:cNvPr>
          <p:cNvSpPr/>
          <p:nvPr/>
        </p:nvSpPr>
        <p:spPr>
          <a:xfrm>
            <a:off x="5680395" y="6100470"/>
            <a:ext cx="1683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Secciones coronales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200μm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C47248B-64B3-46A0-81A8-0CEF18600B9B}"/>
              </a:ext>
            </a:extLst>
          </p:cNvPr>
          <p:cNvSpPr/>
          <p:nvPr/>
        </p:nvSpPr>
        <p:spPr>
          <a:xfrm>
            <a:off x="4012079" y="6116794"/>
            <a:ext cx="123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Agarosa al 4%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C0F7F22-C4CA-49BF-9833-A66D7E4D8F82}"/>
              </a:ext>
            </a:extLst>
          </p:cNvPr>
          <p:cNvSpPr/>
          <p:nvPr/>
        </p:nvSpPr>
        <p:spPr>
          <a:xfrm>
            <a:off x="294335" y="6314451"/>
            <a:ext cx="1306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Cloruro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mercúrico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Dicromato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potasio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Cromato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potasio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41CC418-0827-499D-9334-BD4E7EC1A14E}"/>
              </a:ext>
            </a:extLst>
          </p:cNvPr>
          <p:cNvSpPr txBox="1"/>
          <p:nvPr/>
        </p:nvSpPr>
        <p:spPr>
          <a:xfrm>
            <a:off x="539204" y="6064067"/>
            <a:ext cx="87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 días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58E8468-C9F2-47D7-91E2-AFCC5BCFFC40}"/>
              </a:ext>
            </a:extLst>
          </p:cNvPr>
          <p:cNvSpPr txBox="1"/>
          <p:nvPr/>
        </p:nvSpPr>
        <p:spPr>
          <a:xfrm>
            <a:off x="2397749" y="6062961"/>
            <a:ext cx="87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 días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B9821BD6-F938-48E8-B60D-905BD5FFD663}"/>
              </a:ext>
            </a:extLst>
          </p:cNvPr>
          <p:cNvSpPr/>
          <p:nvPr/>
        </p:nvSpPr>
        <p:spPr>
          <a:xfrm>
            <a:off x="2125597" y="6325206"/>
            <a:ext cx="11624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Sacarosa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Polivinilpirrolidona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Etilenglicol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0F2DDF5-2F5B-437B-8BB6-CE5F20178D32}"/>
              </a:ext>
            </a:extLst>
          </p:cNvPr>
          <p:cNvSpPr/>
          <p:nvPr/>
        </p:nvSpPr>
        <p:spPr>
          <a:xfrm>
            <a:off x="7486680" y="4481093"/>
            <a:ext cx="4686625" cy="13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Secciones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deshidratadas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50%, 75%, 95% y 100%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Etanol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Aclaradas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xileno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Cubiertas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 medio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montaje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Permount®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42B78ABB-9A66-44B4-B2E6-90044ACC706B}"/>
              </a:ext>
            </a:extLst>
          </p:cNvPr>
          <p:cNvSpPr/>
          <p:nvPr/>
        </p:nvSpPr>
        <p:spPr>
          <a:xfrm>
            <a:off x="0" y="-63958"/>
            <a:ext cx="12192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Impregnación de Golgi-Cox</a:t>
            </a:r>
          </a:p>
        </p:txBody>
      </p:sp>
    </p:spTree>
    <p:extLst>
      <p:ext uri="{BB962C8B-B14F-4D97-AF65-F5344CB8AC3E}">
        <p14:creationId xmlns:p14="http://schemas.microsoft.com/office/powerpoint/2010/main" val="187576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400FBD-A348-462C-B2B6-185E2BC84E9D}"/>
              </a:ext>
            </a:extLst>
          </p:cNvPr>
          <p:cNvSpPr/>
          <p:nvPr/>
        </p:nvSpPr>
        <p:spPr>
          <a:xfrm>
            <a:off x="0" y="-38906"/>
            <a:ext cx="12192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Materiales y métodos: Cuantificación de la morfología dendrítica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375DAEF-69F9-4276-80FD-870BD8E9397F}"/>
              </a:ext>
            </a:extLst>
          </p:cNvPr>
          <p:cNvSpPr/>
          <p:nvPr/>
        </p:nvSpPr>
        <p:spPr>
          <a:xfrm>
            <a:off x="340508" y="1713656"/>
            <a:ext cx="646343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(anillos concéntricos de 3 μm)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número de dendritas (de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1er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&lt;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3er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orden)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 total promedio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02C34C-6166-4637-A6E3-3C2B58C0A626}"/>
              </a:ext>
            </a:extLst>
          </p:cNvPr>
          <p:cNvGraphicFramePr>
            <a:graphicFrameLocks noGrp="1"/>
          </p:cNvGraphicFramePr>
          <p:nvPr/>
        </p:nvGraphicFramePr>
        <p:xfrm>
          <a:off x="5769645" y="4853233"/>
          <a:ext cx="736600" cy="161925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37867998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endParaRPr lang="es-MX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8353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FD048C3-0773-4F18-BDE5-3346906B3C91}"/>
              </a:ext>
            </a:extLst>
          </p:cNvPr>
          <p:cNvGraphicFramePr>
            <a:graphicFrameLocks noGrp="1"/>
          </p:cNvGraphicFramePr>
          <p:nvPr/>
        </p:nvGraphicFramePr>
        <p:xfrm>
          <a:off x="5769645" y="4853233"/>
          <a:ext cx="736600" cy="161925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74437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endParaRPr lang="es-MX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749682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5BD614E-60A9-429F-B669-40F94D61F21A}"/>
              </a:ext>
            </a:extLst>
          </p:cNvPr>
          <p:cNvGraphicFramePr>
            <a:graphicFrameLocks noGrp="1"/>
          </p:cNvGraphicFramePr>
          <p:nvPr/>
        </p:nvGraphicFramePr>
        <p:xfrm>
          <a:off x="5752182" y="4853233"/>
          <a:ext cx="771525" cy="161925"/>
        </p:xfrm>
        <a:graphic>
          <a:graphicData uri="http://schemas.openxmlformats.org/drawingml/2006/table">
            <a:tbl>
              <a:tblPr/>
              <a:tblGrid>
                <a:gridCol w="771525">
                  <a:extLst>
                    <a:ext uri="{9D8B030D-6E8A-4147-A177-3AD203B41FA5}">
                      <a16:colId xmlns:a16="http://schemas.microsoft.com/office/drawing/2014/main" val="2343032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endParaRPr lang="es-MX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64978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FD5A8115-C990-4C37-9A3F-F6A1E0143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53"/>
          <a:stretch/>
        </p:blipFill>
        <p:spPr>
          <a:xfrm>
            <a:off x="3086688" y="2910036"/>
            <a:ext cx="1335291" cy="2249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966A09-0FC1-4772-AA18-B14AB71CC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38"/>
          <a:stretch/>
        </p:blipFill>
        <p:spPr>
          <a:xfrm>
            <a:off x="848945" y="2910036"/>
            <a:ext cx="1648312" cy="224961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2D5E3CF-C3E9-45D6-BFD5-6D70D1310F4A}"/>
              </a:ext>
            </a:extLst>
          </p:cNvPr>
          <p:cNvSpPr txBox="1"/>
          <p:nvPr/>
        </p:nvSpPr>
        <p:spPr>
          <a:xfrm>
            <a:off x="3086688" y="2992645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82E982-8793-4177-BD93-BA8392A9420E}"/>
              </a:ext>
            </a:extLst>
          </p:cNvPr>
          <p:cNvSpPr txBox="1"/>
          <p:nvPr/>
        </p:nvSpPr>
        <p:spPr>
          <a:xfrm>
            <a:off x="3246590" y="3137691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A45E6C5-21D4-434C-9D41-11FBF253F8DB}"/>
              </a:ext>
            </a:extLst>
          </p:cNvPr>
          <p:cNvSpPr txBox="1"/>
          <p:nvPr/>
        </p:nvSpPr>
        <p:spPr>
          <a:xfrm>
            <a:off x="3797640" y="4851820"/>
            <a:ext cx="489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66B550-20CF-4277-BEFA-2204AABAA3EC}"/>
              </a:ext>
            </a:extLst>
          </p:cNvPr>
          <p:cNvSpPr txBox="1"/>
          <p:nvPr/>
        </p:nvSpPr>
        <p:spPr>
          <a:xfrm>
            <a:off x="3598796" y="3339329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BB7D9DD-3CA2-4BD1-A95B-FF8B28555765}"/>
              </a:ext>
            </a:extLst>
          </p:cNvPr>
          <p:cNvSpPr txBox="1"/>
          <p:nvPr/>
        </p:nvSpPr>
        <p:spPr>
          <a:xfrm>
            <a:off x="3903663" y="3034060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C95F64-4849-4AB1-AB19-635945423A67}"/>
              </a:ext>
            </a:extLst>
          </p:cNvPr>
          <p:cNvSpPr txBox="1"/>
          <p:nvPr/>
        </p:nvSpPr>
        <p:spPr>
          <a:xfrm>
            <a:off x="4063565" y="3327035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B8FFD21-132A-46B1-A8AA-A102F56CDFEE}"/>
              </a:ext>
            </a:extLst>
          </p:cNvPr>
          <p:cNvSpPr txBox="1"/>
          <p:nvPr/>
        </p:nvSpPr>
        <p:spPr>
          <a:xfrm>
            <a:off x="4110904" y="3572829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89CA88-972B-4031-9491-9B0BBE3F2D2A}"/>
              </a:ext>
            </a:extLst>
          </p:cNvPr>
          <p:cNvSpPr txBox="1"/>
          <p:nvPr/>
        </p:nvSpPr>
        <p:spPr>
          <a:xfrm>
            <a:off x="4334559" y="3555499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4AD7A3-02B6-469A-861C-B29C5C4F456B}"/>
              </a:ext>
            </a:extLst>
          </p:cNvPr>
          <p:cNvSpPr txBox="1"/>
          <p:nvPr/>
        </p:nvSpPr>
        <p:spPr>
          <a:xfrm>
            <a:off x="3524838" y="4797892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59B4D2-038E-4826-85F5-CC7D79239D77}"/>
              </a:ext>
            </a:extLst>
          </p:cNvPr>
          <p:cNvSpPr txBox="1"/>
          <p:nvPr/>
        </p:nvSpPr>
        <p:spPr>
          <a:xfrm>
            <a:off x="3415870" y="3077719"/>
            <a:ext cx="319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B823EB6-2E52-4E75-BD6F-D8DF4D24BC70}"/>
              </a:ext>
            </a:extLst>
          </p:cNvPr>
          <p:cNvGrpSpPr/>
          <p:nvPr/>
        </p:nvGrpSpPr>
        <p:grpSpPr>
          <a:xfrm>
            <a:off x="2830091" y="3159359"/>
            <a:ext cx="128588" cy="1769338"/>
            <a:chOff x="2600325" y="4824381"/>
            <a:chExt cx="128588" cy="1769338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70F2B732-CC01-468E-A200-4E1885B1210C}"/>
                </a:ext>
              </a:extLst>
            </p:cNvPr>
            <p:cNvCxnSpPr/>
            <p:nvPr/>
          </p:nvCxnSpPr>
          <p:spPr>
            <a:xfrm>
              <a:off x="2605088" y="4824381"/>
              <a:ext cx="123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C716197-8DB8-45CD-9FF3-7DBC200C3447}"/>
                </a:ext>
              </a:extLst>
            </p:cNvPr>
            <p:cNvCxnSpPr/>
            <p:nvPr/>
          </p:nvCxnSpPr>
          <p:spPr>
            <a:xfrm>
              <a:off x="2662238" y="4824381"/>
              <a:ext cx="0" cy="6085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8DA816F-763E-49CF-B1F6-ADACDA0D9E00}"/>
                </a:ext>
              </a:extLst>
            </p:cNvPr>
            <p:cNvGrpSpPr/>
            <p:nvPr/>
          </p:nvGrpSpPr>
          <p:grpSpPr>
            <a:xfrm rot="10800000">
              <a:off x="2600325" y="5985134"/>
              <a:ext cx="123825" cy="608585"/>
              <a:chOff x="2757488" y="4976781"/>
              <a:chExt cx="123825" cy="608585"/>
            </a:xfrm>
          </p:grpSpPr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AEBCDD0E-5794-494B-920B-36513E0CBFF0}"/>
                  </a:ext>
                </a:extLst>
              </p:cNvPr>
              <p:cNvCxnSpPr/>
              <p:nvPr/>
            </p:nvCxnSpPr>
            <p:spPr>
              <a:xfrm>
                <a:off x="2757488" y="4976781"/>
                <a:ext cx="1238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CFC3144F-2077-4F0D-A7BD-AA2EB7FB641F}"/>
                  </a:ext>
                </a:extLst>
              </p:cNvPr>
              <p:cNvCxnSpPr/>
              <p:nvPr/>
            </p:nvCxnSpPr>
            <p:spPr>
              <a:xfrm>
                <a:off x="2814638" y="4976781"/>
                <a:ext cx="0" cy="608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4559D56-3D32-4DBD-B8C3-6DBA5EA4ACA4}"/>
              </a:ext>
            </a:extLst>
          </p:cNvPr>
          <p:cNvSpPr txBox="1"/>
          <p:nvPr/>
        </p:nvSpPr>
        <p:spPr>
          <a:xfrm>
            <a:off x="2642570" y="3840313"/>
            <a:ext cx="49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µm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6B5107B-955F-46CC-9A6F-86C38CA89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427" y="1439515"/>
            <a:ext cx="6084335" cy="47004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8A73677D-0989-48CF-99F1-100FCB457F26}"/>
              </a:ext>
            </a:extLst>
          </p:cNvPr>
          <p:cNvSpPr/>
          <p:nvPr/>
        </p:nvSpPr>
        <p:spPr>
          <a:xfrm>
            <a:off x="5676427" y="6250620"/>
            <a:ext cx="6084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Microfotografía representativa de la impregnación de Golgi. 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Sección coronal representativa del hipocampo dorsal del grupo control (Hip). 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Microscopía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óptica, impregnación de </a:t>
            </a:r>
            <a:r>
              <a:rPr kumimoji="0" lang="es-MX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golgi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Magnificación 5X  la barra indica 500 µm.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60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32271D-CB45-4468-B630-A52E45584AE4}"/>
              </a:ext>
            </a:extLst>
          </p:cNvPr>
          <p:cNvSpPr/>
          <p:nvPr/>
        </p:nvSpPr>
        <p:spPr>
          <a:xfrm>
            <a:off x="0" y="562546"/>
            <a:ext cx="12192000" cy="83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2" descr="Resultado de imagen para ImageJ">
            <a:extLst>
              <a:ext uri="{FF2B5EF4-FFF2-40B4-BE49-F238E27FC236}">
                <a16:creationId xmlns:a16="http://schemas.microsoft.com/office/drawing/2014/main" id="{B943FF79-8673-4F3F-8A7D-BFA77687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2" y="826499"/>
            <a:ext cx="3205514" cy="10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4B53181-61D2-4569-BAB4-98858C9F14BC}"/>
              </a:ext>
            </a:extLst>
          </p:cNvPr>
          <p:cNvSpPr/>
          <p:nvPr/>
        </p:nvSpPr>
        <p:spPr>
          <a:xfrm>
            <a:off x="737642" y="1606503"/>
            <a:ext cx="3205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1.46 software (National Institutes of Health, Bethesda, MD, USA)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7F4876-CE5F-486B-BD21-496279DBFF15}"/>
              </a:ext>
            </a:extLst>
          </p:cNvPr>
          <p:cNvSpPr txBox="1"/>
          <p:nvPr/>
        </p:nvSpPr>
        <p:spPr>
          <a:xfrm>
            <a:off x="4186437" y="1011441"/>
            <a:ext cx="289124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NeuronStudio</a:t>
            </a:r>
            <a:endParaRPr kumimoji="0" lang="es-MX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7940422-DF33-4415-89BB-E8AADC9F57EB}"/>
              </a:ext>
            </a:extLst>
          </p:cNvPr>
          <p:cNvSpPr/>
          <p:nvPr/>
        </p:nvSpPr>
        <p:spPr>
          <a:xfrm>
            <a:off x="4103275" y="1606503"/>
            <a:ext cx="303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Version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0.9.92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Mount Sinai School of Medicine.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2AD4A35-1850-40E4-A027-498D40C6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1" b="8354"/>
          <a:stretch/>
        </p:blipFill>
        <p:spPr>
          <a:xfrm rot="10800000">
            <a:off x="7751005" y="2346756"/>
            <a:ext cx="4052305" cy="4011748"/>
          </a:xfrm>
          <a:prstGeom prst="rect">
            <a:avLst/>
          </a:prstGeom>
        </p:spPr>
      </p:pic>
      <p:pic>
        <p:nvPicPr>
          <p:cNvPr id="26628" name="Picture 4" descr="Resultado de imagen para Matlab">
            <a:extLst>
              <a:ext uri="{FF2B5EF4-FFF2-40B4-BE49-F238E27FC236}">
                <a16:creationId xmlns:a16="http://schemas.microsoft.com/office/drawing/2014/main" id="{15BA294D-29E4-49A7-9A77-183E1A1D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452" y="861048"/>
            <a:ext cx="3360683" cy="127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1919276-439D-4F42-903F-DB3C316BFE73}"/>
              </a:ext>
            </a:extLst>
          </p:cNvPr>
          <p:cNvSpPr/>
          <p:nvPr/>
        </p:nvSpPr>
        <p:spPr>
          <a:xfrm>
            <a:off x="9158436" y="6519446"/>
            <a:ext cx="2098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Firestein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al.,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2010) 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CEFC04-A9F8-4381-914B-97637FB256E4}"/>
              </a:ext>
            </a:extLst>
          </p:cNvPr>
          <p:cNvSpPr/>
          <p:nvPr/>
        </p:nvSpPr>
        <p:spPr>
          <a:xfrm>
            <a:off x="0" y="-26380"/>
            <a:ext cx="12192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Materiales y métodos: Cuantificación de la morfología dendrítica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74ADC0-E8D0-4E78-9A24-29059773B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2" y="2346757"/>
            <a:ext cx="3672584" cy="40147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48B3454-61B2-4476-9016-565FBCC7F8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1" t="21271" r="30504" b="9460"/>
          <a:stretch/>
        </p:blipFill>
        <p:spPr>
          <a:xfrm>
            <a:off x="4009047" y="2346756"/>
            <a:ext cx="3610649" cy="40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1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63488-FED4-A065-F7D6-375DDB1E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genéticas</a:t>
            </a:r>
          </a:p>
        </p:txBody>
      </p:sp>
      <p:pic>
        <p:nvPicPr>
          <p:cNvPr id="7170" name="Picture 2" descr="How To Construct Knockout Mice? A Stepwise Guide">
            <a:extLst>
              <a:ext uri="{FF2B5EF4-FFF2-40B4-BE49-F238E27FC236}">
                <a16:creationId xmlns:a16="http://schemas.microsoft.com/office/drawing/2014/main" id="{4EAF4694-8709-4829-56AF-82A85EA6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4431"/>
            <a:ext cx="638048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ptogenetics: Shedding light on the brain's secrets">
            <a:extLst>
              <a:ext uri="{FF2B5EF4-FFF2-40B4-BE49-F238E27FC236}">
                <a16:creationId xmlns:a16="http://schemas.microsoft.com/office/drawing/2014/main" id="{02C4FD88-D8E4-DCC5-46A2-ED4C017B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864" y="1865312"/>
            <a:ext cx="4790872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4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28BA1-BCEE-EFAF-91F5-150D1CD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conductuales</a:t>
            </a:r>
          </a:p>
        </p:txBody>
      </p:sp>
      <p:pic>
        <p:nvPicPr>
          <p:cNvPr id="8194" name="Picture 2" descr="Validation and standardization of a new radial-arm water maze protocol  using a murine model of mild closed head traumatic brain injury | bioRxiv">
            <a:extLst>
              <a:ext uri="{FF2B5EF4-FFF2-40B4-BE49-F238E27FC236}">
                <a16:creationId xmlns:a16="http://schemas.microsoft.com/office/drawing/2014/main" id="{419C3533-9D66-F8B9-82CF-4F9D8DAB2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600135"/>
            <a:ext cx="5242560" cy="21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levated plus maze - Wikipedia">
            <a:extLst>
              <a:ext uri="{FF2B5EF4-FFF2-40B4-BE49-F238E27FC236}">
                <a16:creationId xmlns:a16="http://schemas.microsoft.com/office/drawing/2014/main" id="{A0272AC9-B74D-3FBD-06E5-48C0B4698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46" y="3014266"/>
            <a:ext cx="3176588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4CD48F1-B52E-AE4C-2A4F-CDED6336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828" y="558208"/>
            <a:ext cx="4372132" cy="2914755"/>
          </a:xfrm>
          <a:prstGeom prst="rect">
            <a:avLst/>
          </a:prstGeom>
        </p:spPr>
      </p:pic>
      <p:pic>
        <p:nvPicPr>
          <p:cNvPr id="8198" name="Picture 6" descr="Fear Conditioning | Behavioral and Functional Neuroscience Laboratory |  Stanford Medicine">
            <a:extLst>
              <a:ext uri="{FF2B5EF4-FFF2-40B4-BE49-F238E27FC236}">
                <a16:creationId xmlns:a16="http://schemas.microsoft.com/office/drawing/2014/main" id="{2C5365C2-2492-E97A-1CEA-F8C40FE3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25" y="3613706"/>
            <a:ext cx="3096738" cy="256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" y="-73418"/>
            <a:ext cx="1219199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Laberinto acuático radial de 8 brazos  </a:t>
            </a:r>
          </a:p>
        </p:txBody>
      </p:sp>
      <p:sp>
        <p:nvSpPr>
          <p:cNvPr id="15" name="Rectángulo 14"/>
          <p:cNvSpPr/>
          <p:nvPr/>
        </p:nvSpPr>
        <p:spPr>
          <a:xfrm rot="3191768">
            <a:off x="10172054" y="1153093"/>
            <a:ext cx="1681505" cy="987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 rot="19955166">
            <a:off x="10951845" y="1731334"/>
            <a:ext cx="365760" cy="1522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23"/>
          <p:cNvSpPr/>
          <p:nvPr/>
        </p:nvSpPr>
        <p:spPr>
          <a:xfrm rot="18777208">
            <a:off x="10387413" y="842889"/>
            <a:ext cx="365760" cy="1522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24"/>
          <p:cNvSpPr/>
          <p:nvPr/>
        </p:nvSpPr>
        <p:spPr>
          <a:xfrm rot="20706975">
            <a:off x="10950282" y="1644017"/>
            <a:ext cx="445552" cy="169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rminador 25"/>
          <p:cNvSpPr/>
          <p:nvPr/>
        </p:nvSpPr>
        <p:spPr>
          <a:xfrm rot="18090196">
            <a:off x="10093545" y="5086908"/>
            <a:ext cx="1898784" cy="80814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26"/>
          <p:cNvSpPr/>
          <p:nvPr/>
        </p:nvSpPr>
        <p:spPr>
          <a:xfrm rot="1002183">
            <a:off x="11022028" y="4091337"/>
            <a:ext cx="471543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arco 28"/>
          <p:cNvSpPr/>
          <p:nvPr/>
        </p:nvSpPr>
        <p:spPr>
          <a:xfrm>
            <a:off x="5270373" y="677875"/>
            <a:ext cx="5904834" cy="5995502"/>
          </a:xfrm>
          <a:prstGeom prst="frame">
            <a:avLst>
              <a:gd name="adj1" fmla="val 1143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nillo 29"/>
          <p:cNvSpPr/>
          <p:nvPr/>
        </p:nvSpPr>
        <p:spPr>
          <a:xfrm>
            <a:off x="5215781" y="714609"/>
            <a:ext cx="5864352" cy="5910000"/>
          </a:xfrm>
          <a:prstGeom prst="donut">
            <a:avLst>
              <a:gd name="adj" fmla="val 1127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762905" y="677875"/>
            <a:ext cx="551282" cy="583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ángulo 31"/>
          <p:cNvSpPr/>
          <p:nvPr/>
        </p:nvSpPr>
        <p:spPr>
          <a:xfrm rot="18912472">
            <a:off x="5566433" y="1275467"/>
            <a:ext cx="792480" cy="375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ángulo 32"/>
          <p:cNvSpPr/>
          <p:nvPr/>
        </p:nvSpPr>
        <p:spPr>
          <a:xfrm rot="19029966">
            <a:off x="9785539" y="5611137"/>
            <a:ext cx="1495987" cy="386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ángulo 33"/>
          <p:cNvSpPr/>
          <p:nvPr/>
        </p:nvSpPr>
        <p:spPr>
          <a:xfrm rot="2659558">
            <a:off x="5548026" y="5682979"/>
            <a:ext cx="80467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nillo 5"/>
          <p:cNvSpPr/>
          <p:nvPr/>
        </p:nvSpPr>
        <p:spPr>
          <a:xfrm>
            <a:off x="5126636" y="693707"/>
            <a:ext cx="6125285" cy="6043838"/>
          </a:xfrm>
          <a:prstGeom prst="donut">
            <a:avLst>
              <a:gd name="adj" fmla="val 591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Anillo 6"/>
          <p:cNvSpPr/>
          <p:nvPr/>
        </p:nvSpPr>
        <p:spPr>
          <a:xfrm>
            <a:off x="5768786" y="1171681"/>
            <a:ext cx="4949771" cy="4991637"/>
          </a:xfrm>
          <a:prstGeom prst="donut">
            <a:avLst>
              <a:gd name="adj" fmla="val 84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570961" y="788471"/>
            <a:ext cx="374463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  <a:t>Criterios de evaluación: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Latencia de escape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Errores de referencia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Errores de trabajo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rapecio 9"/>
          <p:cNvSpPr/>
          <p:nvPr/>
        </p:nvSpPr>
        <p:spPr>
          <a:xfrm rot="12656617">
            <a:off x="8948249" y="1971124"/>
            <a:ext cx="419676" cy="323156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C709C9-5BC2-47EC-A57C-0C4E2E8C748C}"/>
              </a:ext>
            </a:extLst>
          </p:cNvPr>
          <p:cNvSpPr/>
          <p:nvPr/>
        </p:nvSpPr>
        <p:spPr>
          <a:xfrm>
            <a:off x="10354719" y="677875"/>
            <a:ext cx="1589827" cy="6180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8654321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B29890-A1C4-4AE2-B124-7DF274859513}"/>
              </a:ext>
            </a:extLst>
          </p:cNvPr>
          <p:cNvGrpSpPr/>
          <p:nvPr/>
        </p:nvGrpSpPr>
        <p:grpSpPr>
          <a:xfrm>
            <a:off x="1572441" y="2612928"/>
            <a:ext cx="4710276" cy="3249332"/>
            <a:chOff x="664590" y="3397816"/>
            <a:chExt cx="4710276" cy="324933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01E223A-05F1-43F4-80D0-D6D30E0F72A4}"/>
                </a:ext>
              </a:extLst>
            </p:cNvPr>
            <p:cNvSpPr/>
            <p:nvPr/>
          </p:nvSpPr>
          <p:spPr>
            <a:xfrm>
              <a:off x="2231741" y="6277816"/>
              <a:ext cx="1005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+mn-cs"/>
                </a:rPr>
                <a:t>180 cm </a:t>
              </a: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76C7FDA-DF3B-4570-BE48-A010CD16776A}"/>
                </a:ext>
              </a:extLst>
            </p:cNvPr>
            <p:cNvCxnSpPr/>
            <p:nvPr/>
          </p:nvCxnSpPr>
          <p:spPr>
            <a:xfrm>
              <a:off x="731584" y="6461440"/>
              <a:ext cx="151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CF7DA69-0080-450C-82B0-1D2E2A437D30}"/>
                </a:ext>
              </a:extLst>
            </p:cNvPr>
            <p:cNvCxnSpPr/>
            <p:nvPr/>
          </p:nvCxnSpPr>
          <p:spPr>
            <a:xfrm>
              <a:off x="3089075" y="6461440"/>
              <a:ext cx="151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0D5AAF1-25D4-4121-85AC-D040ABC293AC}"/>
                </a:ext>
              </a:extLst>
            </p:cNvPr>
            <p:cNvSpPr/>
            <p:nvPr/>
          </p:nvSpPr>
          <p:spPr>
            <a:xfrm>
              <a:off x="4497703" y="496950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+mn-cs"/>
                </a:rPr>
                <a:t>50 cm </a:t>
              </a: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AEE4752-1D04-4AF2-BB3A-BBD69D2A7734}"/>
                </a:ext>
              </a:extLst>
            </p:cNvPr>
            <p:cNvCxnSpPr/>
            <p:nvPr/>
          </p:nvCxnSpPr>
          <p:spPr>
            <a:xfrm flipV="1">
              <a:off x="4792722" y="4611757"/>
              <a:ext cx="0" cy="382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1EE0FF7-0B11-48DD-8107-A85A2C291FC3}"/>
                </a:ext>
              </a:extLst>
            </p:cNvPr>
            <p:cNvCxnSpPr/>
            <p:nvPr/>
          </p:nvCxnSpPr>
          <p:spPr>
            <a:xfrm flipV="1">
              <a:off x="4792722" y="5259066"/>
              <a:ext cx="0" cy="382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9BB2EA8-62C3-4239-8B3B-5A247E18D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9"/>
            <a:stretch/>
          </p:blipFill>
          <p:spPr>
            <a:xfrm>
              <a:off x="664590" y="3397816"/>
              <a:ext cx="3888035" cy="2880000"/>
            </a:xfrm>
            <a:prstGeom prst="rect">
              <a:avLst/>
            </a:prstGeom>
          </p:spPr>
        </p:pic>
      </p:grpSp>
      <p:pic>
        <p:nvPicPr>
          <p:cNvPr id="5" name="Gráfico 4">
            <a:extLst>
              <a:ext uri="{FF2B5EF4-FFF2-40B4-BE49-F238E27FC236}">
                <a16:creationId xmlns:a16="http://schemas.microsoft.com/office/drawing/2014/main" id="{A097715F-C5B2-47B0-9BD7-7B603DE7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7451" y="2592351"/>
            <a:ext cx="4764581" cy="294363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6A7F198-B8E1-4331-B846-35E7B638467D}"/>
              </a:ext>
            </a:extLst>
          </p:cNvPr>
          <p:cNvSpPr txBox="1"/>
          <p:nvPr/>
        </p:nvSpPr>
        <p:spPr>
          <a:xfrm>
            <a:off x="1473443" y="6143391"/>
            <a:ext cx="406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de Aprendizaje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C8097-2928-4D6D-B713-DDDF8A200650}"/>
              </a:ext>
            </a:extLst>
          </p:cNvPr>
          <p:cNvSpPr txBox="1"/>
          <p:nvPr/>
        </p:nvSpPr>
        <p:spPr>
          <a:xfrm>
            <a:off x="1625843" y="6143391"/>
            <a:ext cx="40613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de Reaprendizaje </a:t>
            </a:r>
          </a:p>
        </p:txBody>
      </p:sp>
    </p:spTree>
    <p:extLst>
      <p:ext uri="{BB962C8B-B14F-4D97-AF65-F5344CB8AC3E}">
        <p14:creationId xmlns:p14="http://schemas.microsoft.com/office/powerpoint/2010/main" val="26258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415A0-E873-9ACA-01B4-240B7730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de neuroimagen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D2FF3-1483-CB56-041B-D38628BB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 descr="Definición de imágenes por resonancia magnética - Diccionario de cáncer del  NCI - NCI">
            <a:extLst>
              <a:ext uri="{FF2B5EF4-FFF2-40B4-BE49-F238E27FC236}">
                <a16:creationId xmlns:a16="http://schemas.microsoft.com/office/drawing/2014/main" id="{6B6BE3A2-D967-8B62-E071-4DD1DB711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1732280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finición de tomografía por emisión de positrones - Diccionario de cáncer  del NCI - NCI">
            <a:extLst>
              <a:ext uri="{FF2B5EF4-FFF2-40B4-BE49-F238E27FC236}">
                <a16:creationId xmlns:a16="http://schemas.microsoft.com/office/drawing/2014/main" id="{72F3B08A-3BC0-6511-DCAB-FEFF9D88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61" y="1732280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Neuroimagen para detectar el Alzheimer - Blog Imentia">
            <a:extLst>
              <a:ext uri="{FF2B5EF4-FFF2-40B4-BE49-F238E27FC236}">
                <a16:creationId xmlns:a16="http://schemas.microsoft.com/office/drawing/2014/main" id="{FFC9E4D8-D1FC-B6CD-57C5-F8690CF0C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77"/>
            <a:ext cx="121824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7D80-CB09-3197-22AD-D9DC9A01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Cirugía estereotáxica</a:t>
            </a:r>
          </a:p>
        </p:txBody>
      </p:sp>
      <p:pic>
        <p:nvPicPr>
          <p:cNvPr id="1026" name="Picture 2" descr="Rodent Stereotaxic Surgery | Neuroscience | JoVE (Translated to Spanish)">
            <a:extLst>
              <a:ext uri="{FF2B5EF4-FFF2-40B4-BE49-F238E27FC236}">
                <a16:creationId xmlns:a16="http://schemas.microsoft.com/office/drawing/2014/main" id="{6AB1D9D9-F324-3E15-8DFE-9A5FB4CEC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" y="1652277"/>
            <a:ext cx="6056062" cy="454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en Cirugía estereotáxica">
            <a:extLst>
              <a:ext uri="{FF2B5EF4-FFF2-40B4-BE49-F238E27FC236}">
                <a16:creationId xmlns:a16="http://schemas.microsoft.com/office/drawing/2014/main" id="{29DF186F-576C-E4E1-2BFD-66EDB05C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24" y="558209"/>
            <a:ext cx="5884719" cy="27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PAÑA DE CIRUGÍA ESTEREOTÁXICA – Diciembre 2019 - Hospital Agramont">
            <a:extLst>
              <a:ext uri="{FF2B5EF4-FFF2-40B4-BE49-F238E27FC236}">
                <a16:creationId xmlns:a16="http://schemas.microsoft.com/office/drawing/2014/main" id="{21FE7D3C-5620-1DBE-9AFC-B716C674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24" y="33202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evo Aparato Estereotáxico Compatible con Tomografía Computada · Revista  Argentina de Neurocirugia">
            <a:extLst>
              <a:ext uri="{FF2B5EF4-FFF2-40B4-BE49-F238E27FC236}">
                <a16:creationId xmlns:a16="http://schemas.microsoft.com/office/drawing/2014/main" id="{FCE06371-DDFC-2BDF-E0A8-DE2BF7E5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650" y="3755923"/>
            <a:ext cx="3240235" cy="22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2DD9F-91D0-786F-76A0-E1EC4FA5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5" y="558209"/>
            <a:ext cx="4465676" cy="1414131"/>
          </a:xfrm>
        </p:spPr>
        <p:txBody>
          <a:bodyPr>
            <a:normAutofit fontScale="90000"/>
          </a:bodyPr>
          <a:lstStyle/>
          <a:p>
            <a:r>
              <a:rPr lang="es-MX" dirty="0"/>
              <a:t>Técnicas de registro de la actividad neuronal</a:t>
            </a:r>
          </a:p>
        </p:txBody>
      </p:sp>
      <p:pic>
        <p:nvPicPr>
          <p:cNvPr id="2054" name="Picture 6" descr="Electrofisiología - Wikipedia, la enciclopedia libre">
            <a:extLst>
              <a:ext uri="{FF2B5EF4-FFF2-40B4-BE49-F238E27FC236}">
                <a16:creationId xmlns:a16="http://schemas.microsoft.com/office/drawing/2014/main" id="{FBB26225-AD6A-20DA-E5AD-8BDD9AAA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07" y="558209"/>
            <a:ext cx="2712473" cy="17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3D571C-0D0A-77D4-CB3D-60CC816A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9" y="1948238"/>
            <a:ext cx="5316922" cy="42247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045751-7794-9128-19B0-DE6B4A5B8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29" y="2470266"/>
            <a:ext cx="4765880" cy="38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2EE3D-2BE2-D5FF-46BA-2EAE673E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5" y="558209"/>
            <a:ext cx="5227676" cy="1414131"/>
          </a:xfrm>
        </p:spPr>
        <p:txBody>
          <a:bodyPr>
            <a:normAutofit fontScale="90000"/>
          </a:bodyPr>
          <a:lstStyle/>
          <a:p>
            <a:r>
              <a:rPr lang="es-ES" dirty="0"/>
              <a:t>Registro de la actividad de la actividad cerebral</a:t>
            </a:r>
            <a:endParaRPr lang="es-MX" dirty="0"/>
          </a:p>
        </p:txBody>
      </p:sp>
      <p:pic>
        <p:nvPicPr>
          <p:cNvPr id="3080" name="Picture 8" descr="ELECTROOCULOGRAMAS | Fundus S.A. Laboratorio de diagnóstico por Imágenes  Oftalmología">
            <a:extLst>
              <a:ext uri="{FF2B5EF4-FFF2-40B4-BE49-F238E27FC236}">
                <a16:creationId xmlns:a16="http://schemas.microsoft.com/office/drawing/2014/main" id="{AAAAE52E-2A1F-DBD3-8E0E-50E47518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56" y="673815"/>
            <a:ext cx="2743919" cy="20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s neuronas de la memoria se coordinan de forma ”exquisita”">
            <a:extLst>
              <a:ext uri="{FF2B5EF4-FFF2-40B4-BE49-F238E27FC236}">
                <a16:creationId xmlns:a16="http://schemas.microsoft.com/office/drawing/2014/main" id="{93F4824F-100A-8973-F15D-5EA7929DE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75" y="2737184"/>
            <a:ext cx="62484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lectroencefalograma: qué es, síntomas y tratamiento | Top Doctors">
            <a:extLst>
              <a:ext uri="{FF2B5EF4-FFF2-40B4-BE49-F238E27FC236}">
                <a16:creationId xmlns:a16="http://schemas.microsoft.com/office/drawing/2014/main" id="{0FE4BBAD-04B8-C758-25A7-EA162326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2301520"/>
            <a:ext cx="5833192" cy="38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lectromiograma: para qué sirve y sus efectos secundarios">
            <a:extLst>
              <a:ext uri="{FF2B5EF4-FFF2-40B4-BE49-F238E27FC236}">
                <a16:creationId xmlns:a16="http://schemas.microsoft.com/office/drawing/2014/main" id="{69E5E909-6A10-37D8-95C3-82109C3C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7" y="739210"/>
            <a:ext cx="2576772" cy="19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1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86D0E-A413-FE33-BCC4-ACC826AA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475993"/>
            <a:ext cx="6609435" cy="1414131"/>
          </a:xfrm>
        </p:spPr>
        <p:txBody>
          <a:bodyPr>
            <a:normAutofit fontScale="90000"/>
          </a:bodyPr>
          <a:lstStyle/>
          <a:p>
            <a:r>
              <a:rPr lang="es-MX" dirty="0"/>
              <a:t>Estudio del SN mediante lesiones cerebrales</a:t>
            </a:r>
          </a:p>
        </p:txBody>
      </p:sp>
      <p:pic>
        <p:nvPicPr>
          <p:cNvPr id="4098" name="Picture 2" descr="Inhibitory effect on cerebral inflammatory response following traumatic brain  injury in rats: a potential neuroprotective mechanism of N-acetylcysteine.  - Abstract - Europe PMC">
            <a:extLst>
              <a:ext uri="{FF2B5EF4-FFF2-40B4-BE49-F238E27FC236}">
                <a16:creationId xmlns:a16="http://schemas.microsoft.com/office/drawing/2014/main" id="{A71DB39F-8EBF-3D3A-9A36-5F8F0E1B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919"/>
            <a:ext cx="4404360" cy="447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33DAAA-9A22-B08B-6E58-4431844C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2275840"/>
            <a:ext cx="6771002" cy="21428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0E2CB64-BBF8-155B-966A-9CE48482EA6F}"/>
              </a:ext>
            </a:extLst>
          </p:cNvPr>
          <p:cNvSpPr txBox="1"/>
          <p:nvPr/>
        </p:nvSpPr>
        <p:spPr>
          <a:xfrm>
            <a:off x="6096000" y="16213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Animales: inducción de lesiones</a:t>
            </a:r>
          </a:p>
        </p:txBody>
      </p:sp>
    </p:spTree>
    <p:extLst>
      <p:ext uri="{BB962C8B-B14F-4D97-AF65-F5344CB8AC3E}">
        <p14:creationId xmlns:p14="http://schemas.microsoft.com/office/powerpoint/2010/main" val="40247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2CCC8-DBE8-E88F-9F23-7826EEA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farmacológicas</a:t>
            </a:r>
          </a:p>
        </p:txBody>
      </p:sp>
      <p:pic>
        <p:nvPicPr>
          <p:cNvPr id="5122" name="Picture 2" descr="Psicofarmacología | PsiquiaTEK">
            <a:extLst>
              <a:ext uri="{FF2B5EF4-FFF2-40B4-BE49-F238E27FC236}">
                <a16:creationId xmlns:a16="http://schemas.microsoft.com/office/drawing/2014/main" id="{8C8A3DA8-7C1B-1DF7-1047-0C5FA12B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3" y="2415223"/>
            <a:ext cx="3504247" cy="233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odificación de conducta: ¿cómo aplicarla en los niños?">
            <a:extLst>
              <a:ext uri="{FF2B5EF4-FFF2-40B4-BE49-F238E27FC236}">
                <a16:creationId xmlns:a16="http://schemas.microsoft.com/office/drawing/2014/main" id="{4DF7E905-B182-7360-8C7A-360E97FB3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32" y="924143"/>
            <a:ext cx="3886528" cy="233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ómo ser feliz con uno mismo - reflexiones de autoayuda">
            <a:extLst>
              <a:ext uri="{FF2B5EF4-FFF2-40B4-BE49-F238E27FC236}">
                <a16:creationId xmlns:a16="http://schemas.microsoft.com/office/drawing/2014/main" id="{FCC5DB1A-B0D6-AE52-D38A-3B8829CA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71" y="1972340"/>
            <a:ext cx="3116580" cy="31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otivos para controlar el estrés, ¿cuáles son? - Nascia.com">
            <a:extLst>
              <a:ext uri="{FF2B5EF4-FFF2-40B4-BE49-F238E27FC236}">
                <a16:creationId xmlns:a16="http://schemas.microsoft.com/office/drawing/2014/main" id="{1BA23051-E911-8A61-8B81-F49D6222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15" y="3429000"/>
            <a:ext cx="4410212" cy="285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DD5E6-B1B4-FBBD-9BD4-568E3EAC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D193AA-A3FB-61D6-9C24-FFED08BC6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722" y="2240662"/>
            <a:ext cx="3210931" cy="20479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D5B2F6-BF6A-2F91-62E2-92A8F07636F9}"/>
              </a:ext>
            </a:extLst>
          </p:cNvPr>
          <p:cNvSpPr/>
          <p:nvPr/>
        </p:nvSpPr>
        <p:spPr>
          <a:xfrm>
            <a:off x="0" y="-35388"/>
            <a:ext cx="1219199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Cuantificación serológica de moléculas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153BFD-9555-ED6F-E3D7-499440C4D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0" t="39731" r="53388" b="18408"/>
          <a:stretch/>
        </p:blipFill>
        <p:spPr>
          <a:xfrm>
            <a:off x="5743921" y="2539518"/>
            <a:ext cx="5603420" cy="41015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A3EC462-B37C-FC2C-96D4-F033214BE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62" t="44752" r="64944" b="20793"/>
          <a:stretch/>
        </p:blipFill>
        <p:spPr>
          <a:xfrm>
            <a:off x="296455" y="2866443"/>
            <a:ext cx="440267" cy="203361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A4AE585-CE0B-4A0D-819A-FD41846823B5}"/>
              </a:ext>
            </a:extLst>
          </p:cNvPr>
          <p:cNvSpPr/>
          <p:nvPr/>
        </p:nvSpPr>
        <p:spPr bwMode="auto">
          <a:xfrm>
            <a:off x="713476" y="4149397"/>
            <a:ext cx="1077685" cy="44087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Suero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D899E3A-A368-749A-E454-9D2B9C3662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771" b="72526" l="33016" r="61054"/>
                    </a14:imgEffect>
                  </a14:imgLayer>
                </a14:imgProps>
              </a:ext>
            </a:extLst>
          </a:blip>
          <a:srcRect l="33141" t="55803" r="38873" b="25446"/>
          <a:stretch/>
        </p:blipFill>
        <p:spPr>
          <a:xfrm>
            <a:off x="2102650" y="4590269"/>
            <a:ext cx="3641271" cy="13716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E624097-2F73-0C56-9D34-87BC21FA9333}"/>
              </a:ext>
            </a:extLst>
          </p:cNvPr>
          <p:cNvSpPr/>
          <p:nvPr/>
        </p:nvSpPr>
        <p:spPr>
          <a:xfrm>
            <a:off x="6801633" y="3582445"/>
            <a:ext cx="739035" cy="313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3BB328-2098-2EAB-FA48-011805765CD0}"/>
              </a:ext>
            </a:extLst>
          </p:cNvPr>
          <p:cNvSpPr/>
          <p:nvPr/>
        </p:nvSpPr>
        <p:spPr bwMode="auto">
          <a:xfrm>
            <a:off x="7755191" y="1939142"/>
            <a:ext cx="3718650" cy="44087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ELISA de corticosterona</a:t>
            </a:r>
          </a:p>
        </p:txBody>
      </p:sp>
    </p:spTree>
    <p:extLst>
      <p:ext uri="{BB962C8B-B14F-4D97-AF65-F5344CB8AC3E}">
        <p14:creationId xmlns:p14="http://schemas.microsoft.com/office/powerpoint/2010/main" val="19800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00CD3-877C-E230-DDD1-66B4B2CB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histológicas</a:t>
            </a:r>
          </a:p>
        </p:txBody>
      </p:sp>
      <p:pic>
        <p:nvPicPr>
          <p:cNvPr id="6146" name="Picture 2" descr="FD Rapid GolgiStain™ Kit (small) - FD Neuro Technologies, Inc.">
            <a:extLst>
              <a:ext uri="{FF2B5EF4-FFF2-40B4-BE49-F238E27FC236}">
                <a16:creationId xmlns:a16="http://schemas.microsoft.com/office/drawing/2014/main" id="{4AD8BDB1-06CE-F47E-49B1-E0E4CC68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680261"/>
            <a:ext cx="3281680" cy="25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104B16B-41B2-0DA1-231A-7DE0CCAD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84" y="3829394"/>
            <a:ext cx="4069080" cy="21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euN - Wikipedia">
            <a:extLst>
              <a:ext uri="{FF2B5EF4-FFF2-40B4-BE49-F238E27FC236}">
                <a16:creationId xmlns:a16="http://schemas.microsoft.com/office/drawing/2014/main" id="{5F002E99-1062-9851-36FE-58B8F022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64" y="1690981"/>
            <a:ext cx="3629660" cy="24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nti Iba 1 Policlonal Conjugado con Biotina (100 µl)">
            <a:extLst>
              <a:ext uri="{FF2B5EF4-FFF2-40B4-BE49-F238E27FC236}">
                <a16:creationId xmlns:a16="http://schemas.microsoft.com/office/drawing/2014/main" id="{168B6658-60BD-6022-3045-AC652597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4" y="3266272"/>
            <a:ext cx="3810635" cy="2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igh Definition Brain Injuries - RobotSpaceBrain">
            <a:extLst>
              <a:ext uri="{FF2B5EF4-FFF2-40B4-BE49-F238E27FC236}">
                <a16:creationId xmlns:a16="http://schemas.microsoft.com/office/drawing/2014/main" id="{5E868A0F-66D0-98BB-D4EE-CF28B31C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52" y="1960881"/>
            <a:ext cx="3938589" cy="274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CB1F1-BC1A-324B-CF17-1C67A9D7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344FC12F-9423-6651-2931-CF71B352CCD4}"/>
              </a:ext>
            </a:extLst>
          </p:cNvPr>
          <p:cNvSpPr/>
          <p:nvPr/>
        </p:nvSpPr>
        <p:spPr>
          <a:xfrm>
            <a:off x="0" y="-38906"/>
            <a:ext cx="12191999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Análisis inmunohistoquímico 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D5C53DBC-90FA-2E57-7E82-D0FBD4927FB0}"/>
              </a:ext>
            </a:extLst>
          </p:cNvPr>
          <p:cNvSpPr/>
          <p:nvPr/>
        </p:nvSpPr>
        <p:spPr>
          <a:xfrm>
            <a:off x="1334257" y="716308"/>
            <a:ext cx="1930666" cy="4845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50B2EDBD-BB09-D5F2-B117-560FCE7A8E59}"/>
              </a:ext>
            </a:extLst>
          </p:cNvPr>
          <p:cNvSpPr/>
          <p:nvPr/>
        </p:nvSpPr>
        <p:spPr>
          <a:xfrm>
            <a:off x="7674692" y="716308"/>
            <a:ext cx="1930666" cy="4845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C5E52530-BFF4-D745-77E1-A59AF368EFA5}"/>
              </a:ext>
            </a:extLst>
          </p:cNvPr>
          <p:cNvGrpSpPr/>
          <p:nvPr/>
        </p:nvGrpSpPr>
        <p:grpSpPr>
          <a:xfrm>
            <a:off x="777483" y="1776207"/>
            <a:ext cx="2216941" cy="2137314"/>
            <a:chOff x="133677" y="973484"/>
            <a:chExt cx="3801092" cy="312517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3D364EE-E67F-4D3C-53BA-0415CBE07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206" b="49053"/>
            <a:stretch/>
          </p:blipFill>
          <p:spPr>
            <a:xfrm>
              <a:off x="133677" y="1550272"/>
              <a:ext cx="3794232" cy="252813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5D51FA7-6B21-4C21-364F-FACFDB28D0F4}"/>
                </a:ext>
              </a:extLst>
            </p:cNvPr>
            <p:cNvSpPr/>
            <p:nvPr/>
          </p:nvSpPr>
          <p:spPr>
            <a:xfrm>
              <a:off x="140537" y="973484"/>
              <a:ext cx="3794232" cy="31251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8F51FFF-43ED-E7E6-0938-A4ECA57A3467}"/>
              </a:ext>
            </a:extLst>
          </p:cNvPr>
          <p:cNvSpPr/>
          <p:nvPr/>
        </p:nvSpPr>
        <p:spPr>
          <a:xfrm>
            <a:off x="3264923" y="716308"/>
            <a:ext cx="4409769" cy="47241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9CD0318-EAC3-2604-56FE-8832FA62614A}"/>
              </a:ext>
            </a:extLst>
          </p:cNvPr>
          <p:cNvSpPr txBox="1"/>
          <p:nvPr/>
        </p:nvSpPr>
        <p:spPr>
          <a:xfrm>
            <a:off x="7945191" y="1717634"/>
            <a:ext cx="393492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Ac. primario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Ac. Secundario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fi-FI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Vectastain ABC HRP Kit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peroxidasa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3,3′-Diaminobencidina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64598B27-1398-E00A-3F38-D4E013DB6E56}"/>
              </a:ext>
            </a:extLst>
          </p:cNvPr>
          <p:cNvSpPr/>
          <p:nvPr/>
        </p:nvSpPr>
        <p:spPr>
          <a:xfrm>
            <a:off x="1378668" y="776758"/>
            <a:ext cx="1866900" cy="2311274"/>
          </a:xfrm>
          <a:custGeom>
            <a:avLst/>
            <a:gdLst>
              <a:gd name="connsiteX0" fmla="*/ 0 w 1895475"/>
              <a:gd name="connsiteY0" fmla="*/ 2324100 h 2324100"/>
              <a:gd name="connsiteX1" fmla="*/ 904875 w 1895475"/>
              <a:gd name="connsiteY1" fmla="*/ 1838325 h 2324100"/>
              <a:gd name="connsiteX2" fmla="*/ 1895475 w 1895475"/>
              <a:gd name="connsiteY2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2324100">
                <a:moveTo>
                  <a:pt x="0" y="2324100"/>
                </a:moveTo>
                <a:cubicBezTo>
                  <a:pt x="294481" y="2274887"/>
                  <a:pt x="588962" y="2225675"/>
                  <a:pt x="904875" y="1838325"/>
                </a:cubicBezTo>
                <a:cubicBezTo>
                  <a:pt x="1220788" y="1450975"/>
                  <a:pt x="1824038" y="582612"/>
                  <a:pt x="1895475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77BD0C2A-9769-0900-2C9E-2BD9E9BCF987}"/>
              </a:ext>
            </a:extLst>
          </p:cNvPr>
          <p:cNvSpPr/>
          <p:nvPr/>
        </p:nvSpPr>
        <p:spPr>
          <a:xfrm>
            <a:off x="1407242" y="3147766"/>
            <a:ext cx="1853680" cy="2282248"/>
          </a:xfrm>
          <a:custGeom>
            <a:avLst/>
            <a:gdLst>
              <a:gd name="connsiteX0" fmla="*/ 0 w 1866900"/>
              <a:gd name="connsiteY0" fmla="*/ 16466 h 2264366"/>
              <a:gd name="connsiteX1" fmla="*/ 790575 w 1866900"/>
              <a:gd name="connsiteY1" fmla="*/ 330791 h 2264366"/>
              <a:gd name="connsiteX2" fmla="*/ 1866900 w 1866900"/>
              <a:gd name="connsiteY2" fmla="*/ 2264366 h 226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2264366">
                <a:moveTo>
                  <a:pt x="0" y="16466"/>
                </a:moveTo>
                <a:cubicBezTo>
                  <a:pt x="239712" y="-13697"/>
                  <a:pt x="479425" y="-43859"/>
                  <a:pt x="790575" y="330791"/>
                </a:cubicBezTo>
                <a:cubicBezTo>
                  <a:pt x="1101725" y="705441"/>
                  <a:pt x="1484312" y="1484903"/>
                  <a:pt x="1866900" y="22643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C5544D3-8C58-B356-FD8D-DFB980F0794C}"/>
              </a:ext>
            </a:extLst>
          </p:cNvPr>
          <p:cNvSpPr/>
          <p:nvPr/>
        </p:nvSpPr>
        <p:spPr>
          <a:xfrm rot="2409992">
            <a:off x="1363532" y="3102711"/>
            <a:ext cx="62232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6778B102-00FB-64A1-08D7-4A7A64F27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911" y="4667132"/>
            <a:ext cx="267325" cy="360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6CEC49B2-3FCD-772A-33BE-0ACBA32B8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225" y="5133727"/>
            <a:ext cx="278020" cy="360000"/>
          </a:xfrm>
          <a:prstGeom prst="rect">
            <a:avLst/>
          </a:prstGeom>
        </p:spPr>
      </p:pic>
      <p:pic>
        <p:nvPicPr>
          <p:cNvPr id="88" name="Gráfico 87">
            <a:extLst>
              <a:ext uri="{FF2B5EF4-FFF2-40B4-BE49-F238E27FC236}">
                <a16:creationId xmlns:a16="http://schemas.microsoft.com/office/drawing/2014/main" id="{5004BDE1-CFCF-B94A-3594-DDF6E716A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25" y="5826451"/>
            <a:ext cx="598737" cy="360000"/>
          </a:xfrm>
          <a:prstGeom prst="rect">
            <a:avLst/>
          </a:prstGeom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29EBBCB7-E32F-F11D-CBE4-AD248AC5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038" y="6413475"/>
            <a:ext cx="365625" cy="360000"/>
          </a:xfrm>
          <a:prstGeom prst="rect">
            <a:avLst/>
          </a:prstGeom>
        </p:spPr>
      </p:pic>
      <p:pic>
        <p:nvPicPr>
          <p:cNvPr id="91" name="Gráfico 90">
            <a:extLst>
              <a:ext uri="{FF2B5EF4-FFF2-40B4-BE49-F238E27FC236}">
                <a16:creationId xmlns:a16="http://schemas.microsoft.com/office/drawing/2014/main" id="{3EE2CDA1-4070-1321-338C-8D9EC92E51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8428" y="4208074"/>
            <a:ext cx="775385" cy="360000"/>
          </a:xfrm>
          <a:prstGeom prst="rect">
            <a:avLst/>
          </a:prstGeom>
        </p:spPr>
      </p:pic>
      <p:sp>
        <p:nvSpPr>
          <p:cNvPr id="92" name="Rectángulo 91">
            <a:extLst>
              <a:ext uri="{FF2B5EF4-FFF2-40B4-BE49-F238E27FC236}">
                <a16:creationId xmlns:a16="http://schemas.microsoft.com/office/drawing/2014/main" id="{B931F28A-CE2F-0281-E579-2ED2730A7A68}"/>
              </a:ext>
            </a:extLst>
          </p:cNvPr>
          <p:cNvSpPr/>
          <p:nvPr/>
        </p:nvSpPr>
        <p:spPr>
          <a:xfrm>
            <a:off x="1630573" y="4606319"/>
            <a:ext cx="119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Ac. primario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8AB419CB-04F8-657C-CB95-6810C3912C99}"/>
              </a:ext>
            </a:extLst>
          </p:cNvPr>
          <p:cNvSpPr/>
          <p:nvPr/>
        </p:nvSpPr>
        <p:spPr>
          <a:xfrm>
            <a:off x="1630573" y="4173105"/>
            <a:ext cx="1543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MB celular 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138030B9-4DE5-5CA6-CD66-A81F120A6269}"/>
              </a:ext>
            </a:extLst>
          </p:cNvPr>
          <p:cNvSpPr/>
          <p:nvPr/>
        </p:nvSpPr>
        <p:spPr>
          <a:xfrm>
            <a:off x="1614648" y="5040104"/>
            <a:ext cx="1407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Ac. secundario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biotinilado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62098D3D-D2A1-C711-8F85-B1018ED3AB08}"/>
              </a:ext>
            </a:extLst>
          </p:cNvPr>
          <p:cNvSpPr/>
          <p:nvPr/>
        </p:nvSpPr>
        <p:spPr>
          <a:xfrm>
            <a:off x="1573116" y="5689598"/>
            <a:ext cx="1861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Complejo avidina-biotina, peroxidasa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736D0D4B-5A0A-6BEF-FFBB-AD930410F749}"/>
              </a:ext>
            </a:extLst>
          </p:cNvPr>
          <p:cNvSpPr/>
          <p:nvPr/>
        </p:nvSpPr>
        <p:spPr>
          <a:xfrm>
            <a:off x="1334257" y="6424198"/>
            <a:ext cx="2069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3,3′-</a:t>
            </a:r>
            <a:r>
              <a:rPr kumimoji="0" lang="es-MX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Diaminobencidina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AFBBCB-C289-CA14-3665-98019AECAA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723" t="11012" r="43232" b="20856"/>
          <a:stretch/>
        </p:blipFill>
        <p:spPr>
          <a:xfrm>
            <a:off x="3276133" y="767634"/>
            <a:ext cx="4394558" cy="46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827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450</Words>
  <Application>Microsoft Office PowerPoint</Application>
  <PresentationFormat>Panorámica</PresentationFormat>
  <Paragraphs>92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0" baseType="lpstr">
      <vt:lpstr>Aptos</vt:lpstr>
      <vt:lpstr>Archivo Narrow</vt:lpstr>
      <vt:lpstr>Arial</vt:lpstr>
      <vt:lpstr>Arial Unicode MS</vt:lpstr>
      <vt:lpstr>Bell MT</vt:lpstr>
      <vt:lpstr>Calibri</vt:lpstr>
      <vt:lpstr>Calibri Light</vt:lpstr>
      <vt:lpstr>The Hand</vt:lpstr>
      <vt:lpstr>The Serif Hand</vt:lpstr>
      <vt:lpstr>Times New Roman</vt:lpstr>
      <vt:lpstr>Wingdings</vt:lpstr>
      <vt:lpstr>ChitchatVTI</vt:lpstr>
      <vt:lpstr>Tema de Office</vt:lpstr>
      <vt:lpstr>I. Instrumentos y procedimientos psicofisiológicos útiles en el estudio de la conducta, la cognición y la emoción</vt:lpstr>
      <vt:lpstr>Cirugía estereotáxica</vt:lpstr>
      <vt:lpstr>Técnicas de registro de la actividad neuronal</vt:lpstr>
      <vt:lpstr>Registro de la actividad de la actividad cerebral</vt:lpstr>
      <vt:lpstr>Estudio del SN mediante lesiones cerebrales</vt:lpstr>
      <vt:lpstr>Técnicas farmacológicas</vt:lpstr>
      <vt:lpstr>Presentación de PowerPoint</vt:lpstr>
      <vt:lpstr>Técnicas histológicas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Técnicas genéticas</vt:lpstr>
      <vt:lpstr>Pruebas conductuales</vt:lpstr>
      <vt:lpstr>Presentación de PowerPoint</vt:lpstr>
      <vt:lpstr>Técnicas de neuroimagen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 Instrumentos y procedimientos psicofisiológicos útiles en el estudio de la conducta, la cognición y la emoción</dc:title>
  <dc:creator>FERNANDEZ QUEZADA, DAVID</dc:creator>
  <cp:lastModifiedBy>FERNANDEZ QUEZADA, DAVID</cp:lastModifiedBy>
  <cp:revision>18</cp:revision>
  <dcterms:created xsi:type="dcterms:W3CDTF">2022-08-16T17:09:56Z</dcterms:created>
  <dcterms:modified xsi:type="dcterms:W3CDTF">2025-11-12T15:26:12Z</dcterms:modified>
</cp:coreProperties>
</file>